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931" autoAdjust="0"/>
  </p:normalViewPr>
  <p:slideViewPr>
    <p:cSldViewPr snapToGrid="0">
      <p:cViewPr varScale="1">
        <p:scale>
          <a:sx n="110" d="100"/>
          <a:sy n="110" d="100"/>
        </p:scale>
        <p:origin x="618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B64FC-FFDD-43AD-AB22-BC82983D295B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30D84-5E7E-4501-A7F5-D8C885F69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4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95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4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2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3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4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5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42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7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0D84-5E7E-4501-A7F5-D8C885F69C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0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2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2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2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4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8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0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30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6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E2F53-0B10-4972-B85B-4F0456ABEE1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FB595-3E89-4900-8F95-B984EEFC1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2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68453" y="3535362"/>
            <a:ext cx="2826544" cy="183673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altLang="zh-CN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/>
            </a:r>
            <a:br>
              <a:rPr lang="en-US" altLang="zh-CN" dirty="0" smtClean="0">
                <a:latin typeface="新宋体" panose="02010609030101010101" pitchFamily="49" charset="-122"/>
                <a:ea typeface="新宋体" panose="02010609030101010101" pitchFamily="49" charset="-122"/>
              </a:rPr>
            </a:b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学</a:t>
            </a:r>
            <a:r>
              <a:rPr lang="zh-CN" altLang="en-US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院：机器人学院</a:t>
            </a:r>
            <a:endParaRPr lang="en-US" altLang="zh-CN" dirty="0" smtClean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zh-CN" altLang="en-US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班级：</a:t>
            </a:r>
            <a:r>
              <a:rPr lang="en-US" altLang="zh-CN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2015</a:t>
            </a:r>
            <a:r>
              <a:rPr lang="zh-CN" altLang="en-US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级机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器</a:t>
            </a:r>
            <a:r>
              <a:rPr lang="zh-CN" altLang="en-US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人</a:t>
            </a:r>
            <a:r>
              <a:rPr lang="en-US" altLang="zh-CN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4</a:t>
            </a:r>
            <a:r>
              <a:rPr lang="zh-CN" altLang="en-US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班</a:t>
            </a:r>
            <a:endParaRPr lang="en-US" altLang="zh-CN" dirty="0" smtClean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导</a:t>
            </a:r>
            <a:r>
              <a:rPr lang="zh-CN" altLang="en-US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师：刘文果</a:t>
            </a:r>
            <a:endParaRPr lang="en-US" altLang="zh-CN" dirty="0" smtClean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algn="l"/>
            <a:r>
              <a:rPr lang="zh-CN" altLang="en-US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学号：</a:t>
            </a:r>
            <a:r>
              <a:rPr lang="en-US" altLang="zh-CN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201541412127</a:t>
            </a:r>
          </a:p>
          <a:p>
            <a:pPr algn="l"/>
            <a:r>
              <a:rPr lang="zh-CN" altLang="en-US" dirty="0" smtClean="0">
                <a:latin typeface="新宋体" panose="02010609030101010101" pitchFamily="49" charset="-122"/>
                <a:ea typeface="新宋体" panose="02010609030101010101" pitchFamily="49" charset="-122"/>
              </a:rPr>
              <a:t>姓名：陈俊杰</a:t>
            </a:r>
            <a:endParaRPr lang="en-US" altLang="zh-CN" dirty="0" smtClean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362075" y="1088232"/>
            <a:ext cx="9639300" cy="1800225"/>
            <a:chOff x="1362075" y="1088232"/>
            <a:chExt cx="9639300" cy="1800225"/>
          </a:xfrm>
        </p:grpSpPr>
        <p:sp>
          <p:nvSpPr>
            <p:cNvPr id="4" name="圆角矩形 3"/>
            <p:cNvSpPr/>
            <p:nvPr/>
          </p:nvSpPr>
          <p:spPr>
            <a:xfrm>
              <a:off x="1362075" y="1088232"/>
              <a:ext cx="9639300" cy="1800225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标题 1"/>
            <p:cNvSpPr txBox="1">
              <a:spLocks/>
            </p:cNvSpPr>
            <p:nvPr/>
          </p:nvSpPr>
          <p:spPr>
            <a:xfrm>
              <a:off x="1609725" y="1312863"/>
              <a:ext cx="9144000" cy="13509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000" dirty="0" smtClean="0">
                  <a:solidFill>
                    <a:schemeClr val="bg1"/>
                  </a:solidFill>
                </a:rPr>
                <a:t>基于</a:t>
              </a:r>
              <a:r>
                <a:rPr lang="en-US" altLang="zh-CN" sz="4000" dirty="0" err="1" smtClean="0">
                  <a:solidFill>
                    <a:schemeClr val="bg1"/>
                  </a:solidFill>
                </a:rPr>
                <a:t>OpenCV</a:t>
              </a:r>
              <a:r>
                <a:rPr lang="zh-CN" altLang="en-US" sz="4000" dirty="0" smtClean="0">
                  <a:solidFill>
                    <a:schemeClr val="bg1"/>
                  </a:solidFill>
                </a:rPr>
                <a:t>的工程图数据提取及其在</a:t>
              </a:r>
              <a:r>
                <a:rPr lang="en-US" altLang="zh-CN" sz="4000" dirty="0" smtClean="0">
                  <a:solidFill>
                    <a:schemeClr val="bg1"/>
                  </a:solidFill>
                </a:rPr>
                <a:t>UWB</a:t>
              </a:r>
              <a:r>
                <a:rPr lang="zh-CN" altLang="en-US" sz="4000" dirty="0" smtClean="0">
                  <a:solidFill>
                    <a:schemeClr val="bg1"/>
                  </a:solidFill>
                </a:rPr>
                <a:t>定位系统的应用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69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26436"/>
            <a:ext cx="10991851" cy="2582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二、绘制区域图像和砖块摆放。</a:t>
            </a:r>
            <a:endParaRPr lang="en-US" altLang="zh-CN" dirty="0" smtClean="0"/>
          </a:p>
          <a:p>
            <a:pPr>
              <a:lnSpc>
                <a:spcPts val="3600"/>
              </a:lnSpc>
            </a:pPr>
            <a:r>
              <a:rPr lang="zh-CN" altLang="en-US" sz="2400" dirty="0"/>
              <a:t>砖块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数据</a:t>
            </a:r>
            <a:r>
              <a:rPr lang="zh-CN" altLang="en-US" sz="2400" dirty="0" smtClean="0"/>
              <a:t>都</a:t>
            </a:r>
            <a:r>
              <a:rPr lang="zh-CN" altLang="en-US" sz="2400" dirty="0"/>
              <a:t>是由用户设定，其中包括砖块的长和宽，和砖块与砖块之间的间隙，间隙默认为</a:t>
            </a:r>
            <a:r>
              <a:rPr lang="en-US" altLang="zh-CN" sz="2400" dirty="0"/>
              <a:t>5mm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ts val="3600"/>
              </a:lnSpc>
            </a:pPr>
            <a:r>
              <a:rPr lang="zh-CN" altLang="en-US" sz="2400" dirty="0"/>
              <a:t>条件：只考虑</a:t>
            </a:r>
            <a:r>
              <a:rPr lang="zh-CN" altLang="en-US" sz="2400" dirty="0" smtClean="0"/>
              <a:t>在</a:t>
            </a:r>
            <a:r>
              <a:rPr lang="en-US" altLang="zh-CN" sz="2400" dirty="0" err="1" smtClean="0"/>
              <a:t>Qt</a:t>
            </a:r>
            <a:r>
              <a:rPr lang="zh-CN" altLang="en-US" sz="2400" dirty="0" smtClean="0"/>
              <a:t>坐</a:t>
            </a:r>
            <a:r>
              <a:rPr lang="zh-CN" altLang="en-US" sz="2400" dirty="0"/>
              <a:t>标系内铺设完整的砖块。</a:t>
            </a:r>
            <a:endParaRPr lang="en-US" altLang="zh-CN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1623343" y="3027362"/>
            <a:ext cx="10047139" cy="3456214"/>
            <a:chOff x="1613818" y="2741612"/>
            <a:chExt cx="10047139" cy="3456214"/>
          </a:xfrm>
        </p:grpSpPr>
        <p:pic>
          <p:nvPicPr>
            <p:cNvPr id="10" name="图片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818" y="3480751"/>
              <a:ext cx="6495053" cy="2717075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9013246" y="2741612"/>
              <a:ext cx="2647711" cy="3456214"/>
              <a:chOff x="9013246" y="2741612"/>
              <a:chExt cx="2647711" cy="345621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86" t="10746" r="17995" b="8533"/>
              <a:stretch/>
            </p:blipFill>
            <p:spPr>
              <a:xfrm>
                <a:off x="9142002" y="2741612"/>
                <a:ext cx="2518955" cy="3030135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9013246" y="5828494"/>
                <a:ext cx="1863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（</a:t>
                </a:r>
                <a:r>
                  <a:rPr lang="en-US" altLang="zh-CN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d</a:t>
                </a:r>
                <a:r>
                  <a:rPr lang="zh-CN" altLang="en-US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</a:t>
                </a:r>
                <a:r>
                  <a:rPr lang="en-US" altLang="zh-CN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1250*1250</a:t>
                </a:r>
                <a:endParaRPr 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311004" y="-98414"/>
            <a:ext cx="7569993" cy="1027395"/>
            <a:chOff x="2488407" y="-98414"/>
            <a:chExt cx="7569993" cy="1027395"/>
          </a:xfrm>
        </p:grpSpPr>
        <p:sp>
          <p:nvSpPr>
            <p:cNvPr id="9" name="流程图: 手动操作 8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标题 1"/>
            <p:cNvSpPr txBox="1">
              <a:spLocks/>
            </p:cNvSpPr>
            <p:nvPr/>
          </p:nvSpPr>
          <p:spPr>
            <a:xfrm>
              <a:off x="3589770" y="-98414"/>
              <a:ext cx="5562600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>
                  <a:solidFill>
                    <a:schemeClr val="bg1"/>
                  </a:solidFill>
                </a:rPr>
                <a:t>工程图数据在</a:t>
              </a:r>
              <a:r>
                <a:rPr lang="en-US" altLang="zh-CN" sz="2500" b="1" dirty="0">
                  <a:solidFill>
                    <a:schemeClr val="bg1"/>
                  </a:solidFill>
                </a:rPr>
                <a:t>UWB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中定位系统的应用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81905" y="-98414"/>
            <a:ext cx="8228190" cy="1027395"/>
            <a:chOff x="2488407" y="-98414"/>
            <a:chExt cx="7569993" cy="1027395"/>
          </a:xfrm>
        </p:grpSpPr>
        <p:sp>
          <p:nvSpPr>
            <p:cNvPr id="14" name="流程图: 手动操作 13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标题 1"/>
            <p:cNvSpPr txBox="1">
              <a:spLocks/>
            </p:cNvSpPr>
            <p:nvPr/>
          </p:nvSpPr>
          <p:spPr>
            <a:xfrm>
              <a:off x="3589770" y="-98414"/>
              <a:ext cx="5855458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二、工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程图数据在</a:t>
              </a:r>
              <a:r>
                <a:rPr lang="en-US" altLang="zh-CN" sz="2500" b="1" dirty="0">
                  <a:solidFill>
                    <a:schemeClr val="bg1"/>
                  </a:solidFill>
                </a:rPr>
                <a:t>UWB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中定位系统的应用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8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2474" y="1394117"/>
            <a:ext cx="11287125" cy="2682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000" dirty="0" smtClean="0"/>
              <a:t>三、将砖块信息反馈给机器人</a:t>
            </a:r>
            <a:endParaRPr lang="en-US" altLang="zh-CN" sz="3000" dirty="0" smtClean="0"/>
          </a:p>
          <a:p>
            <a:pPr>
              <a:lnSpc>
                <a:spcPts val="3600"/>
              </a:lnSpc>
            </a:pPr>
            <a:r>
              <a:rPr lang="zh-CN" altLang="en-US" sz="2400" dirty="0"/>
              <a:t>其中砖块信息用一个一维矩阵保存，砖块信息内容如下：</a:t>
            </a:r>
            <a:endParaRPr lang="en-US" altLang="zh-CN" sz="2400" dirty="0"/>
          </a:p>
          <a:p>
            <a:pPr marL="0" indent="0" algn="ctr">
              <a:buNone/>
            </a:pP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chemeClr val="accent1"/>
                </a:solidFill>
              </a:rPr>
              <a:t>   [</a:t>
            </a:r>
            <a:r>
              <a:rPr lang="zh-CN" altLang="en-US" sz="2000" dirty="0">
                <a:solidFill>
                  <a:schemeClr val="accent1"/>
                </a:solidFill>
              </a:rPr>
              <a:t>砖块编号，</a:t>
            </a:r>
            <a:r>
              <a:rPr lang="en-US" sz="2000" dirty="0">
                <a:solidFill>
                  <a:schemeClr val="accent1"/>
                </a:solidFill>
              </a:rPr>
              <a:t>X</a:t>
            </a:r>
            <a:r>
              <a:rPr lang="zh-CN" altLang="en-US" sz="2000" dirty="0">
                <a:solidFill>
                  <a:schemeClr val="accent1"/>
                </a:solidFill>
              </a:rPr>
              <a:t>轴</a:t>
            </a:r>
            <a:r>
              <a:rPr lang="en-US" sz="2000" dirty="0">
                <a:solidFill>
                  <a:schemeClr val="accent1"/>
                </a:solidFill>
              </a:rPr>
              <a:t>/mm </a:t>
            </a:r>
            <a:r>
              <a:rPr lang="zh-CN" altLang="en-US" sz="2000" dirty="0">
                <a:solidFill>
                  <a:schemeClr val="accent1"/>
                </a:solidFill>
              </a:rPr>
              <a:t>，</a:t>
            </a:r>
            <a:r>
              <a:rPr lang="en-US" sz="2000" dirty="0">
                <a:solidFill>
                  <a:schemeClr val="accent1"/>
                </a:solidFill>
              </a:rPr>
              <a:t>Y</a:t>
            </a:r>
            <a:r>
              <a:rPr lang="zh-CN" altLang="en-US" sz="2000" dirty="0">
                <a:solidFill>
                  <a:schemeClr val="accent1"/>
                </a:solidFill>
              </a:rPr>
              <a:t>轴</a:t>
            </a:r>
            <a:r>
              <a:rPr lang="en-US" sz="2000" dirty="0">
                <a:solidFill>
                  <a:schemeClr val="accent1"/>
                </a:solidFill>
              </a:rPr>
              <a:t>/mm</a:t>
            </a:r>
            <a:r>
              <a:rPr lang="zh-CN" altLang="en-US" sz="2000" dirty="0">
                <a:solidFill>
                  <a:schemeClr val="accent1"/>
                </a:solidFill>
              </a:rPr>
              <a:t>，已完成？，取消</a:t>
            </a:r>
            <a:r>
              <a:rPr lang="en-US" sz="2000" dirty="0" smtClean="0">
                <a:solidFill>
                  <a:schemeClr val="accent1"/>
                </a:solidFill>
              </a:rPr>
              <a:t>]</a:t>
            </a:r>
          </a:p>
          <a:p>
            <a:pPr>
              <a:lnSpc>
                <a:spcPts val="3600"/>
              </a:lnSpc>
            </a:pPr>
            <a:r>
              <a:rPr lang="zh-CN" altLang="en-US" sz="2400" dirty="0"/>
              <a:t>机器人根据砖块信息，作出相应动作。</a:t>
            </a:r>
            <a:endParaRPr lang="en-US" sz="2400" dirty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0" b="6530"/>
          <a:stretch/>
        </p:blipFill>
        <p:spPr>
          <a:xfrm>
            <a:off x="3446427" y="3859212"/>
            <a:ext cx="4955701" cy="266922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311004" y="-98414"/>
            <a:ext cx="7569993" cy="1027395"/>
            <a:chOff x="2488407" y="-98414"/>
            <a:chExt cx="7569993" cy="1027395"/>
          </a:xfrm>
        </p:grpSpPr>
        <p:sp>
          <p:nvSpPr>
            <p:cNvPr id="7" name="流程图: 手动操作 6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标题 1"/>
            <p:cNvSpPr txBox="1">
              <a:spLocks/>
            </p:cNvSpPr>
            <p:nvPr/>
          </p:nvSpPr>
          <p:spPr>
            <a:xfrm>
              <a:off x="3589770" y="-98414"/>
              <a:ext cx="5562600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>
                  <a:solidFill>
                    <a:schemeClr val="bg1"/>
                  </a:solidFill>
                </a:rPr>
                <a:t>工程图数据在</a:t>
              </a:r>
              <a:r>
                <a:rPr lang="en-US" altLang="zh-CN" sz="2500" b="1" dirty="0">
                  <a:solidFill>
                    <a:schemeClr val="bg1"/>
                  </a:solidFill>
                </a:rPr>
                <a:t>UWB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中定位系统的应用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81905" y="-98414"/>
            <a:ext cx="8228190" cy="1027395"/>
            <a:chOff x="2488407" y="-98414"/>
            <a:chExt cx="7569993" cy="1027395"/>
          </a:xfrm>
        </p:grpSpPr>
        <p:sp>
          <p:nvSpPr>
            <p:cNvPr id="10" name="流程图: 手动操作 9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标题 1"/>
            <p:cNvSpPr txBox="1">
              <a:spLocks/>
            </p:cNvSpPr>
            <p:nvPr/>
          </p:nvSpPr>
          <p:spPr>
            <a:xfrm>
              <a:off x="3589770" y="-98414"/>
              <a:ext cx="5855458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二、工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程图数据在</a:t>
              </a:r>
              <a:r>
                <a:rPr lang="en-US" altLang="zh-CN" sz="2500" b="1" dirty="0">
                  <a:solidFill>
                    <a:schemeClr val="bg1"/>
                  </a:solidFill>
                </a:rPr>
                <a:t>UWB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中定位系统的应用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80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6343" y="1152755"/>
            <a:ext cx="8677266" cy="3543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四、</a:t>
            </a:r>
            <a:r>
              <a:rPr lang="en-US" altLang="zh-CN" dirty="0" smtClean="0"/>
              <a:t>Trilateration</a:t>
            </a:r>
            <a:r>
              <a:rPr lang="zh-CN" altLang="en-US" dirty="0" smtClean="0"/>
              <a:t>三边定位算法定位机器人位置。</a:t>
            </a:r>
            <a:endParaRPr lang="en-US" altLang="zh-CN" dirty="0" smtClean="0"/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/>
              <a:t>UWB</a:t>
            </a:r>
            <a:r>
              <a:rPr lang="zh-CN" altLang="en-US" sz="2400" dirty="0"/>
              <a:t>串口模块通过</a:t>
            </a:r>
            <a:r>
              <a:rPr lang="en-US" altLang="zh-CN" sz="2400" dirty="0"/>
              <a:t>TOF</a:t>
            </a:r>
            <a:r>
              <a:rPr lang="zh-CN" altLang="en-US" sz="2400" dirty="0"/>
              <a:t>算法测出</a:t>
            </a:r>
            <a:r>
              <a:rPr lang="en-US" altLang="zh-CN" sz="2400" dirty="0"/>
              <a:t>Tag</a:t>
            </a:r>
            <a:r>
              <a:rPr lang="zh-CN" altLang="en-US" sz="2400" dirty="0"/>
              <a:t>与三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Anchor</a:t>
            </a:r>
          </a:p>
          <a:p>
            <a:pPr marL="0" indent="0">
              <a:lnSpc>
                <a:spcPts val="3600"/>
              </a:lnSpc>
              <a:buNone/>
            </a:pPr>
            <a:r>
              <a:rPr lang="zh-CN" altLang="en-US" sz="2400" dirty="0" smtClean="0"/>
              <a:t>的</a:t>
            </a:r>
            <a:r>
              <a:rPr lang="zh-CN" altLang="en-US" sz="2400" dirty="0"/>
              <a:t>距离。</a:t>
            </a:r>
            <a:endParaRPr lang="en-US" altLang="zh-CN" sz="2400" dirty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 r="9747"/>
          <a:stretch/>
        </p:blipFill>
        <p:spPr>
          <a:xfrm>
            <a:off x="8610600" y="1204069"/>
            <a:ext cx="3019426" cy="26905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84427"/>
            <a:ext cx="5955243" cy="258116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311004" y="-98414"/>
            <a:ext cx="7569993" cy="1027395"/>
            <a:chOff x="2488407" y="-98414"/>
            <a:chExt cx="7569993" cy="1027395"/>
          </a:xfrm>
        </p:grpSpPr>
        <p:sp>
          <p:nvSpPr>
            <p:cNvPr id="9" name="流程图: 手动操作 8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标题 1"/>
            <p:cNvSpPr txBox="1">
              <a:spLocks/>
            </p:cNvSpPr>
            <p:nvPr/>
          </p:nvSpPr>
          <p:spPr>
            <a:xfrm>
              <a:off x="3589770" y="-98414"/>
              <a:ext cx="5562600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>
                  <a:solidFill>
                    <a:schemeClr val="bg1"/>
                  </a:solidFill>
                </a:rPr>
                <a:t>工程图数据在</a:t>
              </a:r>
              <a:r>
                <a:rPr lang="en-US" altLang="zh-CN" sz="2500" b="1" dirty="0">
                  <a:solidFill>
                    <a:schemeClr val="bg1"/>
                  </a:solidFill>
                </a:rPr>
                <a:t>UWB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中定位系统的应用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18539" y="2777457"/>
            <a:ext cx="4320980" cy="4284283"/>
            <a:chOff x="417817" y="2466148"/>
            <a:chExt cx="4573283" cy="452577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3" t="2350" r="10191" b="11777"/>
            <a:stretch/>
          </p:blipFill>
          <p:spPr>
            <a:xfrm>
              <a:off x="417817" y="2466148"/>
              <a:ext cx="4573283" cy="386673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608769" y="6407150"/>
              <a:ext cx="2477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图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2-1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：三边定位图解</a:t>
              </a:r>
              <a:endParaRPr 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81905" y="-98414"/>
            <a:ext cx="8228190" cy="1027395"/>
            <a:chOff x="2488407" y="-98414"/>
            <a:chExt cx="7569993" cy="1027395"/>
          </a:xfrm>
        </p:grpSpPr>
        <p:sp>
          <p:nvSpPr>
            <p:cNvPr id="14" name="流程图: 手动操作 13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标题 1"/>
            <p:cNvSpPr txBox="1">
              <a:spLocks/>
            </p:cNvSpPr>
            <p:nvPr/>
          </p:nvSpPr>
          <p:spPr>
            <a:xfrm>
              <a:off x="3589770" y="-98414"/>
              <a:ext cx="5855458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二、工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程图数据在</a:t>
              </a:r>
              <a:r>
                <a:rPr lang="en-US" altLang="zh-CN" sz="2500" b="1" dirty="0">
                  <a:solidFill>
                    <a:schemeClr val="bg1"/>
                  </a:solidFill>
                </a:rPr>
                <a:t>UWB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中定位系统的应用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3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73987" y="1186739"/>
                <a:ext cx="10460764" cy="145551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ts val="3600"/>
                  </a:lnSpc>
                  <a:buNone/>
                </a:pPr>
                <a:r>
                  <a:rPr lang="en-US" altLang="zh-CN" sz="2400" dirty="0"/>
                  <a:t>2</a:t>
                </a:r>
                <a:r>
                  <a:rPr lang="zh-CN" altLang="en-US" sz="2400" dirty="0"/>
                  <a:t>、利用</a:t>
                </a:r>
                <a:r>
                  <a:rPr lang="en-US" altLang="zh-CN" sz="2400" dirty="0"/>
                  <a:t>TOF</a:t>
                </a:r>
                <a:r>
                  <a:rPr lang="zh-CN" altLang="en-US" sz="2400" dirty="0"/>
                  <a:t>测出的</a:t>
                </a:r>
                <a:r>
                  <a:rPr lang="en-US" altLang="zh-CN" sz="2400" dirty="0"/>
                  <a:t>d0, d1, d2</a:t>
                </a:r>
                <a:r>
                  <a:rPr lang="zh-CN" altLang="en-US" sz="2400" dirty="0"/>
                  <a:t>进行三边定位。</a:t>
                </a:r>
                <a:r>
                  <a:rPr lang="en-US" sz="2400" dirty="0"/>
                  <a:t>b=AX, X =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2400" dirty="0"/>
                  <a:t> 。</a:t>
                </a:r>
                <a:r>
                  <a:rPr lang="en-US" sz="2400" dirty="0"/>
                  <a:t>A</a:t>
                </a:r>
                <a:r>
                  <a:rPr lang="zh-CN" altLang="en-US" sz="2400" dirty="0"/>
                  <a:t>为</a:t>
                </a:r>
                <a:r>
                  <a:rPr lang="en-US" sz="2400" dirty="0"/>
                  <a:t>2*2</a:t>
                </a:r>
                <a:r>
                  <a:rPr lang="zh-CN" altLang="en-US" sz="2400" dirty="0"/>
                  <a:t>方阵且可逆，那么</a:t>
                </a:r>
                <a:r>
                  <a:rPr lang="en-US" sz="2400" dirty="0"/>
                  <a:t>X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3987" y="1186739"/>
                <a:ext cx="10460764" cy="1455514"/>
              </a:xfrm>
              <a:blipFill>
                <a:blip r:embed="rId3"/>
                <a:stretch>
                  <a:fillRect l="-874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2350" r="10191" b="11777"/>
          <a:stretch/>
        </p:blipFill>
        <p:spPr>
          <a:xfrm>
            <a:off x="382665" y="2379662"/>
            <a:ext cx="5296637" cy="447833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311004" y="-98414"/>
            <a:ext cx="7569993" cy="1027395"/>
            <a:chOff x="2488407" y="-98414"/>
            <a:chExt cx="7569993" cy="1027395"/>
          </a:xfrm>
        </p:grpSpPr>
        <p:sp>
          <p:nvSpPr>
            <p:cNvPr id="14" name="流程图: 手动操作 13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标题 1"/>
            <p:cNvSpPr txBox="1">
              <a:spLocks/>
            </p:cNvSpPr>
            <p:nvPr/>
          </p:nvSpPr>
          <p:spPr>
            <a:xfrm>
              <a:off x="3589770" y="-98414"/>
              <a:ext cx="5562600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>
                  <a:solidFill>
                    <a:schemeClr val="bg1"/>
                  </a:solidFill>
                </a:rPr>
                <a:t>工程图数据在</a:t>
              </a:r>
              <a:r>
                <a:rPr lang="en-US" altLang="zh-CN" sz="2500" b="1" dirty="0">
                  <a:solidFill>
                    <a:schemeClr val="bg1"/>
                  </a:solidFill>
                </a:rPr>
                <a:t>UWB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中定位系统的应用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092" y="2115049"/>
            <a:ext cx="5779908" cy="462893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981905" y="-98414"/>
            <a:ext cx="8228190" cy="1027395"/>
            <a:chOff x="2488407" y="-98414"/>
            <a:chExt cx="7569993" cy="1027395"/>
          </a:xfrm>
        </p:grpSpPr>
        <p:sp>
          <p:nvSpPr>
            <p:cNvPr id="17" name="流程图: 手动操作 16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标题 1"/>
            <p:cNvSpPr txBox="1">
              <a:spLocks/>
            </p:cNvSpPr>
            <p:nvPr/>
          </p:nvSpPr>
          <p:spPr>
            <a:xfrm>
              <a:off x="3589770" y="-98414"/>
              <a:ext cx="5855458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二、工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程图数据在</a:t>
              </a:r>
              <a:r>
                <a:rPr lang="en-US" altLang="zh-CN" sz="2500" b="1" dirty="0">
                  <a:solidFill>
                    <a:schemeClr val="bg1"/>
                  </a:solidFill>
                </a:rPr>
                <a:t>UWB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中定位系统的应用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0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74" y="1116898"/>
            <a:ext cx="10127976" cy="569698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098602" y="-98414"/>
            <a:ext cx="5994796" cy="1117589"/>
            <a:chOff x="2488407" y="-98414"/>
            <a:chExt cx="7569993" cy="1027395"/>
          </a:xfrm>
        </p:grpSpPr>
        <p:sp>
          <p:nvSpPr>
            <p:cNvPr id="5" name="流程图: 手动操作 4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标题 1"/>
            <p:cNvSpPr txBox="1">
              <a:spLocks/>
            </p:cNvSpPr>
            <p:nvPr/>
          </p:nvSpPr>
          <p:spPr>
            <a:xfrm>
              <a:off x="3589770" y="-98414"/>
              <a:ext cx="5562600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2500" b="1" dirty="0" smtClean="0">
                  <a:solidFill>
                    <a:schemeClr val="bg1"/>
                  </a:solidFill>
                </a:rPr>
                <a:t>三、整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体系统的实验结果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6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016623" y="1690688"/>
            <a:ext cx="10533012" cy="4366687"/>
            <a:chOff x="1378573" y="1493729"/>
            <a:chExt cx="10533012" cy="4366687"/>
          </a:xfrm>
        </p:grpSpPr>
        <p:grpSp>
          <p:nvGrpSpPr>
            <p:cNvPr id="38" name="组合 37"/>
            <p:cNvGrpSpPr/>
            <p:nvPr/>
          </p:nvGrpSpPr>
          <p:grpSpPr>
            <a:xfrm>
              <a:off x="4517402" y="1526739"/>
              <a:ext cx="2483473" cy="738724"/>
              <a:chOff x="4517402" y="1526739"/>
              <a:chExt cx="2483473" cy="738724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4517402" y="1526739"/>
                <a:ext cx="2483473" cy="73872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4626939" y="1711435"/>
                <a:ext cx="2264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机器人在场地的位置</a:t>
                </a:r>
                <a:endParaRPr 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378573" y="1991915"/>
              <a:ext cx="1457325" cy="1457325"/>
              <a:chOff x="4712323" y="1590675"/>
              <a:chExt cx="1457325" cy="1457325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712323" y="1590675"/>
                <a:ext cx="1457325" cy="145732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978430" y="2057727"/>
                <a:ext cx="10521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bg1"/>
                    </a:solidFill>
                  </a:rPr>
                  <a:t>定位</a:t>
                </a:r>
                <a:endParaRPr lang="en-US" sz="2800" dirty="0"/>
              </a:p>
            </p:txBody>
          </p:sp>
        </p:grpSp>
        <p:sp>
          <p:nvSpPr>
            <p:cNvPr id="12" name="右箭头 11"/>
            <p:cNvSpPr/>
            <p:nvPr/>
          </p:nvSpPr>
          <p:spPr>
            <a:xfrm rot="20452566">
              <a:off x="2896053" y="2180749"/>
              <a:ext cx="1297592" cy="236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右箭头 12"/>
            <p:cNvSpPr/>
            <p:nvPr/>
          </p:nvSpPr>
          <p:spPr>
            <a:xfrm rot="954664">
              <a:off x="2900691" y="2864135"/>
              <a:ext cx="1297592" cy="236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517401" y="2747129"/>
              <a:ext cx="2483473" cy="738724"/>
              <a:chOff x="4517401" y="2747129"/>
              <a:chExt cx="2483473" cy="738724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4517401" y="2747129"/>
                <a:ext cx="2483473" cy="73872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74564" y="2952542"/>
                <a:ext cx="2264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砖块铺设位置</a:t>
                </a:r>
                <a:endParaRPr lang="en-US" dirty="0"/>
              </a:p>
            </p:txBody>
          </p:sp>
        </p:grpSp>
        <p:sp>
          <p:nvSpPr>
            <p:cNvPr id="17" name="右箭头 16"/>
            <p:cNvSpPr/>
            <p:nvPr/>
          </p:nvSpPr>
          <p:spPr>
            <a:xfrm>
              <a:off x="7110412" y="1778050"/>
              <a:ext cx="1297592" cy="236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512573" y="1493729"/>
              <a:ext cx="2483473" cy="738724"/>
              <a:chOff x="8512573" y="1493729"/>
              <a:chExt cx="2483473" cy="738724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8512573" y="1493729"/>
                <a:ext cx="2483473" cy="73872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622110" y="1664910"/>
                <a:ext cx="2264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UWB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粗定位</a:t>
                </a:r>
                <a:endParaRPr lang="en-US" dirty="0"/>
              </a:p>
            </p:txBody>
          </p:sp>
        </p:grpSp>
        <p:sp>
          <p:nvSpPr>
            <p:cNvPr id="20" name="右箭头 19"/>
            <p:cNvSpPr/>
            <p:nvPr/>
          </p:nvSpPr>
          <p:spPr>
            <a:xfrm>
              <a:off x="7110412" y="3037477"/>
              <a:ext cx="1297592" cy="236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8512573" y="2819292"/>
              <a:ext cx="2483473" cy="738724"/>
              <a:chOff x="8512573" y="2819292"/>
              <a:chExt cx="2483473" cy="738724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8512573" y="2819292"/>
                <a:ext cx="2483473" cy="73872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622110" y="2990473"/>
                <a:ext cx="2264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</a:rPr>
                  <a:t>红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外线精定位</a:t>
                </a:r>
                <a:endParaRPr lang="en-US" dirty="0"/>
              </a:p>
            </p:txBody>
          </p:sp>
        </p:grpSp>
        <p:sp>
          <p:nvSpPr>
            <p:cNvPr id="25" name="手杖形箭头 24"/>
            <p:cNvSpPr/>
            <p:nvPr/>
          </p:nvSpPr>
          <p:spPr>
            <a:xfrm rot="5400000" flipH="1">
              <a:off x="9598864" y="3279800"/>
              <a:ext cx="3441649" cy="438148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378573" y="4403091"/>
              <a:ext cx="1457325" cy="1457325"/>
              <a:chOff x="4712323" y="1590675"/>
              <a:chExt cx="1457325" cy="1457325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712323" y="1590675"/>
                <a:ext cx="1457325" cy="145732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4978430" y="2057727"/>
                <a:ext cx="10521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 smtClean="0">
                    <a:solidFill>
                      <a:schemeClr val="bg1"/>
                    </a:solidFill>
                  </a:rPr>
                  <a:t>数据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右箭头 33"/>
            <p:cNvSpPr/>
            <p:nvPr/>
          </p:nvSpPr>
          <p:spPr>
            <a:xfrm>
              <a:off x="2891657" y="5068522"/>
              <a:ext cx="625464" cy="236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544849" y="4794339"/>
              <a:ext cx="2264398" cy="738724"/>
              <a:chOff x="4007102" y="4811757"/>
              <a:chExt cx="2264398" cy="738724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4049677" y="4811757"/>
                <a:ext cx="2179247" cy="73872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007102" y="4870143"/>
                <a:ext cx="226439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AutoCAD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工程图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dwg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文件</a:t>
                </a:r>
                <a:endParaRPr lang="en-US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6387015" y="4806528"/>
              <a:ext cx="2264398" cy="738724"/>
              <a:chOff x="6768015" y="4806528"/>
              <a:chExt cx="2264398" cy="738724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6835923" y="4806528"/>
                <a:ext cx="2083049" cy="73872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768015" y="4970645"/>
                <a:ext cx="22643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.</a:t>
                </a:r>
                <a:r>
                  <a:rPr lang="en-US" altLang="zh-CN" dirty="0" err="1" smtClean="0">
                    <a:solidFill>
                      <a:schemeClr val="bg1"/>
                    </a:solidFill>
                  </a:rPr>
                  <a:t>dwg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       PDF       JPG</a:t>
                </a:r>
                <a:endParaRPr lang="en-US" dirty="0"/>
              </a:p>
            </p:txBody>
          </p:sp>
          <p:cxnSp>
            <p:nvCxnSpPr>
              <p:cNvPr id="43" name="直接箭头连接符 42"/>
              <p:cNvCxnSpPr/>
              <p:nvPr/>
            </p:nvCxnSpPr>
            <p:spPr>
              <a:xfrm>
                <a:off x="7464460" y="5163701"/>
                <a:ext cx="283354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/>
            </p:nvCxnSpPr>
            <p:spPr>
              <a:xfrm>
                <a:off x="8172069" y="5155311"/>
                <a:ext cx="283354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右箭头 46"/>
            <p:cNvSpPr/>
            <p:nvPr/>
          </p:nvSpPr>
          <p:spPr>
            <a:xfrm>
              <a:off x="5806763" y="5078556"/>
              <a:ext cx="625464" cy="236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9166509" y="4808021"/>
              <a:ext cx="1953249" cy="738724"/>
              <a:chOff x="6744583" y="4835103"/>
              <a:chExt cx="2264398" cy="738724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6835923" y="4835103"/>
                <a:ext cx="2083049" cy="73872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6744583" y="4897225"/>
                <a:ext cx="226439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 err="1" smtClean="0">
                    <a:solidFill>
                      <a:schemeClr val="bg1"/>
                    </a:solidFill>
                  </a:rPr>
                  <a:t>OpenCV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对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JPG</a:t>
                </a:r>
              </a:p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</a:rPr>
                  <a:t>提取数据</a:t>
                </a:r>
                <a:endParaRPr lang="en-US" dirty="0"/>
              </a:p>
            </p:txBody>
          </p:sp>
        </p:grpSp>
        <p:sp>
          <p:nvSpPr>
            <p:cNvPr id="53" name="右箭头 52"/>
            <p:cNvSpPr/>
            <p:nvPr/>
          </p:nvSpPr>
          <p:spPr>
            <a:xfrm>
              <a:off x="8572698" y="5078556"/>
              <a:ext cx="625464" cy="2361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597260" y="2968297"/>
              <a:ext cx="3143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场地数据</a:t>
              </a:r>
              <a:endParaRPr lang="en-US" dirty="0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471863" y="-20855"/>
            <a:ext cx="5248275" cy="982315"/>
            <a:chOff x="3282519" y="-58102"/>
            <a:chExt cx="5248275" cy="982315"/>
          </a:xfrm>
        </p:grpSpPr>
        <p:sp>
          <p:nvSpPr>
            <p:cNvPr id="58" name="流程图: 手动操作 57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标题 1"/>
            <p:cNvSpPr txBox="1">
              <a:spLocks/>
            </p:cNvSpPr>
            <p:nvPr/>
          </p:nvSpPr>
          <p:spPr>
            <a:xfrm>
              <a:off x="4388248" y="-58102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b="1" dirty="0" smtClean="0">
                  <a:solidFill>
                    <a:schemeClr val="bg1"/>
                  </a:solidFill>
                </a:rPr>
                <a:t>功能需求分析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71932" y="3556764"/>
            <a:ext cx="1952626" cy="687946"/>
            <a:chOff x="8571932" y="3556764"/>
            <a:chExt cx="1952626" cy="687946"/>
          </a:xfrm>
        </p:grpSpPr>
        <p:sp>
          <p:nvSpPr>
            <p:cNvPr id="62" name="文本框 61"/>
            <p:cNvSpPr txBox="1"/>
            <p:nvPr/>
          </p:nvSpPr>
          <p:spPr>
            <a:xfrm>
              <a:off x="8571932" y="3875378"/>
              <a:ext cx="195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2"/>
                  </a:solidFill>
                </a:rPr>
                <a:t>毕业设计不</a:t>
              </a:r>
              <a:r>
                <a:rPr lang="zh-CN" altLang="en-US" dirty="0">
                  <a:solidFill>
                    <a:schemeClr val="accent2"/>
                  </a:solidFill>
                </a:rPr>
                <a:t>涉及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64" name="直接箭头连接符 63"/>
            <p:cNvCxnSpPr>
              <a:stCxn id="62" idx="0"/>
            </p:cNvCxnSpPr>
            <p:nvPr/>
          </p:nvCxnSpPr>
          <p:spPr>
            <a:xfrm flipH="1" flipV="1">
              <a:off x="9538720" y="3556764"/>
              <a:ext cx="9525" cy="3186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3307147" y="5629314"/>
            <a:ext cx="1952626" cy="687946"/>
            <a:chOff x="8571932" y="3556764"/>
            <a:chExt cx="1952626" cy="687946"/>
          </a:xfrm>
        </p:grpSpPr>
        <p:sp>
          <p:nvSpPr>
            <p:cNvPr id="56" name="文本框 55"/>
            <p:cNvSpPr txBox="1"/>
            <p:nvPr/>
          </p:nvSpPr>
          <p:spPr>
            <a:xfrm>
              <a:off x="8571932" y="3875378"/>
              <a:ext cx="195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不开源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57" name="直接箭头连接符 56"/>
            <p:cNvCxnSpPr>
              <a:stCxn id="56" idx="0"/>
            </p:cNvCxnSpPr>
            <p:nvPr/>
          </p:nvCxnSpPr>
          <p:spPr>
            <a:xfrm flipH="1" flipV="1">
              <a:off x="9538720" y="3556764"/>
              <a:ext cx="9525" cy="3186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365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2343" y="1417954"/>
            <a:ext cx="2371725" cy="631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一、预处理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488407" y="-75874"/>
            <a:ext cx="7215187" cy="982315"/>
            <a:chOff x="3282519" y="-113121"/>
            <a:chExt cx="5248275" cy="982315"/>
          </a:xfrm>
        </p:grpSpPr>
        <p:sp>
          <p:nvSpPr>
            <p:cNvPr id="10" name="流程图: 手动操作 9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标题 1"/>
            <p:cNvSpPr txBox="1">
              <a:spLocks/>
            </p:cNvSpPr>
            <p:nvPr/>
          </p:nvSpPr>
          <p:spPr>
            <a:xfrm>
              <a:off x="4076469" y="-113121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一、基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09387" y="1778000"/>
            <a:ext cx="8042103" cy="4922992"/>
            <a:chOff x="3409387" y="1778000"/>
            <a:chExt cx="8042103" cy="4922992"/>
          </a:xfrm>
        </p:grpSpPr>
        <p:sp>
          <p:nvSpPr>
            <p:cNvPr id="8" name="右箭头 7"/>
            <p:cNvSpPr/>
            <p:nvPr/>
          </p:nvSpPr>
          <p:spPr>
            <a:xfrm>
              <a:off x="7319112" y="3891833"/>
              <a:ext cx="733425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409387" y="1778000"/>
              <a:ext cx="3515287" cy="4922992"/>
              <a:chOff x="3409387" y="1825625"/>
              <a:chExt cx="3515287" cy="492299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9387" y="1825625"/>
                <a:ext cx="3515287" cy="4484842"/>
              </a:xfrm>
              <a:prstGeom prst="rect">
                <a:avLst/>
              </a:prstGeom>
            </p:spPr>
          </p:pic>
          <p:sp>
            <p:nvSpPr>
              <p:cNvPr id="13" name="文本框 12"/>
              <p:cNvSpPr txBox="1"/>
              <p:nvPr/>
            </p:nvSpPr>
            <p:spPr>
              <a:xfrm>
                <a:off x="4193338" y="6410063"/>
                <a:ext cx="24014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1-1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：原始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工程图</a:t>
                </a:r>
                <a:endParaRPr 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523175" y="2049779"/>
              <a:ext cx="2928315" cy="4627555"/>
              <a:chOff x="8523175" y="2049779"/>
              <a:chExt cx="2928315" cy="4627555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175" y="2049779"/>
                <a:ext cx="2928315" cy="4036696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8859535" y="6338780"/>
                <a:ext cx="25919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1-2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预处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理后的工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程图</a:t>
                </a:r>
                <a:endParaRPr 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10436223" y="1492211"/>
            <a:ext cx="203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</a:t>
            </a:r>
            <a:r>
              <a:rPr lang="zh-CN" altLang="en-US" sz="16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尺 </a:t>
            </a:r>
            <a:r>
              <a:rPr lang="en-US" altLang="zh-CN" sz="16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6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endParaRPr lang="en-US" sz="16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6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1050" y="1055276"/>
            <a:ext cx="10696576" cy="14009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二、基于</a:t>
            </a:r>
            <a:r>
              <a:rPr lang="en-US" altLang="zh-CN" dirty="0" err="1" smtClean="0"/>
              <a:t>OpenCV</a:t>
            </a:r>
            <a:r>
              <a:rPr lang="zh-CN" altLang="en-US" dirty="0" smtClean="0"/>
              <a:t>的轮廓提取，对房</a:t>
            </a:r>
            <a:r>
              <a:rPr lang="zh-CN" altLang="en-US" dirty="0"/>
              <a:t>间</a:t>
            </a:r>
            <a:r>
              <a:rPr lang="zh-CN" altLang="en-US" dirty="0" smtClean="0"/>
              <a:t>区域划分，在轮廓列表中选出面积最大的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488407" y="-20855"/>
            <a:ext cx="7215187" cy="982315"/>
            <a:chOff x="3282519" y="-58102"/>
            <a:chExt cx="5248275" cy="982315"/>
          </a:xfrm>
        </p:grpSpPr>
        <p:sp>
          <p:nvSpPr>
            <p:cNvPr id="10" name="流程图: 手动操作 9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标题 1"/>
            <p:cNvSpPr txBox="1">
              <a:spLocks/>
            </p:cNvSpPr>
            <p:nvPr/>
          </p:nvSpPr>
          <p:spPr>
            <a:xfrm>
              <a:off x="4388248" y="-58102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>
                  <a:solidFill>
                    <a:schemeClr val="bg1"/>
                  </a:solidFill>
                </a:rPr>
                <a:t>基于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83796" y="2577934"/>
            <a:ext cx="8825105" cy="4037183"/>
            <a:chOff x="2064746" y="2511259"/>
            <a:chExt cx="8825105" cy="4037183"/>
          </a:xfrm>
        </p:grpSpPr>
        <p:grpSp>
          <p:nvGrpSpPr>
            <p:cNvPr id="18" name="组合 17"/>
            <p:cNvGrpSpPr/>
            <p:nvPr/>
          </p:nvGrpSpPr>
          <p:grpSpPr>
            <a:xfrm>
              <a:off x="4685416" y="3802257"/>
              <a:ext cx="1521043" cy="621881"/>
              <a:chOff x="4685416" y="3802257"/>
              <a:chExt cx="1521043" cy="621881"/>
            </a:xfrm>
          </p:grpSpPr>
          <p:sp>
            <p:nvSpPr>
              <p:cNvPr id="8" name="右箭头 7"/>
              <p:cNvSpPr/>
              <p:nvPr/>
            </p:nvSpPr>
            <p:spPr>
              <a:xfrm>
                <a:off x="4685416" y="4171589"/>
                <a:ext cx="1521043" cy="2525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004974" y="3802257"/>
                <a:ext cx="9767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m</a:t>
                </a:r>
                <a:r>
                  <a:rPr lang="en-US" altLang="zh-CN" dirty="0" smtClean="0"/>
                  <a:t> = 3</a:t>
                </a:r>
                <a:r>
                  <a:rPr lang="zh-CN" altLang="en-US" dirty="0" smtClean="0"/>
                  <a:t>时</a:t>
                </a:r>
                <a:endParaRPr lang="en-US" dirty="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064746" y="2583673"/>
              <a:ext cx="2626518" cy="3964769"/>
              <a:chOff x="2064746" y="2850373"/>
              <a:chExt cx="2626518" cy="3964769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5001" y="2850373"/>
                <a:ext cx="2450067" cy="3377429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2064746" y="6476588"/>
                <a:ext cx="26265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1-3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：预处理后的工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程图</a:t>
                </a:r>
                <a:endParaRPr 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603413" y="2511259"/>
              <a:ext cx="4286438" cy="4001274"/>
              <a:chOff x="6603413" y="2825584"/>
              <a:chExt cx="4286438" cy="4001274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3413" y="4793864"/>
                <a:ext cx="1184518" cy="1409291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251880" y="2825584"/>
                <a:ext cx="2637971" cy="3388878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3413" y="2832443"/>
                <a:ext cx="1184518" cy="1687580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7348034" y="6488304"/>
                <a:ext cx="29770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1-4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en-US" altLang="zh-CN" sz="1600" dirty="0" err="1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OpenCV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提取的轮廓图</a:t>
                </a:r>
                <a:endParaRPr 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2488407" y="-75874"/>
            <a:ext cx="7215187" cy="982315"/>
            <a:chOff x="3282519" y="-113121"/>
            <a:chExt cx="5248275" cy="982315"/>
          </a:xfrm>
        </p:grpSpPr>
        <p:sp>
          <p:nvSpPr>
            <p:cNvPr id="21" name="流程图: 手动操作 20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标题 1"/>
            <p:cNvSpPr txBox="1">
              <a:spLocks/>
            </p:cNvSpPr>
            <p:nvPr/>
          </p:nvSpPr>
          <p:spPr>
            <a:xfrm>
              <a:off x="4076469" y="-113121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一、基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8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0100" y="1259485"/>
            <a:ext cx="10820400" cy="1856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三、对区域进行数据提取（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）矩形区域</a:t>
            </a:r>
            <a:endParaRPr lang="en-US" altLang="zh-CN" dirty="0" smtClean="0"/>
          </a:p>
          <a:p>
            <a:pPr>
              <a:lnSpc>
                <a:spcPts val="3600"/>
              </a:lnSpc>
              <a:spcBef>
                <a:spcPts val="1200"/>
              </a:spcBef>
            </a:pPr>
            <a:r>
              <a:rPr lang="zh-CN" altLang="en-US" sz="2400" dirty="0"/>
              <a:t>采</a:t>
            </a:r>
            <a:r>
              <a:rPr lang="zh-CN" altLang="en-US" sz="2400" dirty="0" smtClean="0"/>
              <a:t>用</a:t>
            </a:r>
            <a:r>
              <a:rPr lang="zh-CN" altLang="en-US" sz="2400" dirty="0" smtClean="0">
                <a:solidFill>
                  <a:srgbClr val="FF0000"/>
                </a:solidFill>
              </a:rPr>
              <a:t>像素法</a:t>
            </a:r>
            <a:r>
              <a:rPr lang="zh-CN" altLang="en-US" sz="2400" dirty="0" smtClean="0"/>
              <a:t>，四个顶点任其一个</a:t>
            </a:r>
            <a:r>
              <a:rPr lang="zh-CN" altLang="en-US" sz="2400" dirty="0"/>
              <a:t>作</a:t>
            </a:r>
            <a:r>
              <a:rPr lang="zh-CN" altLang="en-US" sz="2400" dirty="0" smtClean="0"/>
              <a:t>为坐标系原点，图片的像素宽度为坐标系中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轴长度，像素高度为坐标系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轴长度。图</a:t>
            </a:r>
            <a:r>
              <a:rPr lang="en-US" altLang="zh-CN" sz="2400" dirty="0" smtClean="0"/>
              <a:t>1-6</a:t>
            </a:r>
            <a:r>
              <a:rPr lang="zh-CN" altLang="en-US" sz="2400" dirty="0" smtClean="0"/>
              <a:t>用于</a:t>
            </a:r>
            <a:r>
              <a:rPr lang="en-US" altLang="zh-CN" sz="2400" dirty="0" smtClean="0"/>
              <a:t>UWB</a:t>
            </a:r>
            <a:r>
              <a:rPr lang="zh-CN" altLang="en-US" sz="2400" dirty="0" smtClean="0"/>
              <a:t>室内定位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grpSp>
        <p:nvGrpSpPr>
          <p:cNvPr id="18" name="组合 17"/>
          <p:cNvGrpSpPr/>
          <p:nvPr/>
        </p:nvGrpSpPr>
        <p:grpSpPr>
          <a:xfrm>
            <a:off x="2488407" y="-20855"/>
            <a:ext cx="7215187" cy="982315"/>
            <a:chOff x="3282519" y="-58102"/>
            <a:chExt cx="5248275" cy="982315"/>
          </a:xfrm>
        </p:grpSpPr>
        <p:sp>
          <p:nvSpPr>
            <p:cNvPr id="19" name="流程图: 手动操作 18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标题 1"/>
            <p:cNvSpPr txBox="1">
              <a:spLocks/>
            </p:cNvSpPr>
            <p:nvPr/>
          </p:nvSpPr>
          <p:spPr>
            <a:xfrm>
              <a:off x="4388248" y="-58102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>
                  <a:solidFill>
                    <a:schemeClr val="bg1"/>
                  </a:solidFill>
                </a:rPr>
                <a:t>基于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360175" y="3092996"/>
            <a:ext cx="8416873" cy="3075272"/>
            <a:chOff x="2863713" y="3278879"/>
            <a:chExt cx="8416873" cy="3075272"/>
          </a:xfrm>
        </p:grpSpPr>
        <p:grpSp>
          <p:nvGrpSpPr>
            <p:cNvPr id="15" name="组合 14"/>
            <p:cNvGrpSpPr/>
            <p:nvPr/>
          </p:nvGrpSpPr>
          <p:grpSpPr>
            <a:xfrm>
              <a:off x="2863713" y="3413740"/>
              <a:ext cx="2190851" cy="2926478"/>
              <a:chOff x="2895500" y="3824752"/>
              <a:chExt cx="2190851" cy="2926478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5500" y="3824752"/>
                <a:ext cx="2026782" cy="2411382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040411" y="6412676"/>
                <a:ext cx="2045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1-5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：矩形区域</a:t>
                </a:r>
                <a:endParaRPr 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830084" y="3278879"/>
              <a:ext cx="4450502" cy="3075272"/>
              <a:chOff x="6801509" y="3666214"/>
              <a:chExt cx="4450502" cy="307527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824700" y="6402932"/>
                <a:ext cx="44273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1-6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en-US" altLang="zh-CN" sz="1600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Qt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根据像素高度和宽度绘制相应的图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像</a:t>
                </a:r>
                <a:endPara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6801509" y="3666214"/>
                <a:ext cx="3900715" cy="2490651"/>
                <a:chOff x="6912754" y="3804168"/>
                <a:chExt cx="3900715" cy="2490651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564" b="7656"/>
                <a:stretch/>
              </p:blipFill>
              <p:spPr>
                <a:xfrm>
                  <a:off x="7644020" y="3804168"/>
                  <a:ext cx="2629118" cy="2490651"/>
                </a:xfrm>
                <a:prstGeom prst="rect">
                  <a:avLst/>
                </a:prstGeom>
              </p:spPr>
            </p:pic>
            <p:grpSp>
              <p:nvGrpSpPr>
                <p:cNvPr id="23" name="组合 22"/>
                <p:cNvGrpSpPr/>
                <p:nvPr/>
              </p:nvGrpSpPr>
              <p:grpSpPr>
                <a:xfrm>
                  <a:off x="6912754" y="4073732"/>
                  <a:ext cx="949389" cy="420379"/>
                  <a:chOff x="6972480" y="4038563"/>
                  <a:chExt cx="949389" cy="420379"/>
                </a:xfrm>
              </p:grpSpPr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6972480" y="4089610"/>
                    <a:ext cx="7633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dirty="0" smtClean="0">
                        <a:solidFill>
                          <a:srgbClr val="0070C0"/>
                        </a:solidFill>
                      </a:rPr>
                      <a:t>基站</a:t>
                    </a:r>
                    <a:r>
                      <a:rPr lang="en-US" altLang="zh-CN" dirty="0">
                        <a:solidFill>
                          <a:srgbClr val="0070C0"/>
                        </a:solidFill>
                      </a:rPr>
                      <a:t>1</a:t>
                    </a:r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  <p:cxnSp>
                <p:nvCxnSpPr>
                  <p:cNvPr id="12" name="直接箭头连接符 11"/>
                  <p:cNvCxnSpPr/>
                  <p:nvPr/>
                </p:nvCxnSpPr>
                <p:spPr>
                  <a:xfrm flipV="1">
                    <a:off x="7644020" y="4038563"/>
                    <a:ext cx="277849" cy="1465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6935945" y="5728103"/>
                  <a:ext cx="949390" cy="417096"/>
                  <a:chOff x="6972479" y="5759867"/>
                  <a:chExt cx="949390" cy="417096"/>
                </a:xfrm>
              </p:grpSpPr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6972479" y="5759867"/>
                    <a:ext cx="7633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dirty="0" smtClean="0">
                        <a:solidFill>
                          <a:srgbClr val="0070C0"/>
                        </a:solidFill>
                      </a:rPr>
                      <a:t>基站</a:t>
                    </a:r>
                    <a:r>
                      <a:rPr lang="en-US" altLang="zh-CN" dirty="0" smtClean="0">
                        <a:solidFill>
                          <a:srgbClr val="0070C0"/>
                        </a:solidFill>
                      </a:rPr>
                      <a:t>0</a:t>
                    </a:r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  <p:cxnSp>
                <p:nvCxnSpPr>
                  <p:cNvPr id="14" name="直接箭头连接符 13"/>
                  <p:cNvCxnSpPr/>
                  <p:nvPr/>
                </p:nvCxnSpPr>
                <p:spPr>
                  <a:xfrm>
                    <a:off x="7561571" y="6077046"/>
                    <a:ext cx="360298" cy="999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9945001" y="5591543"/>
                  <a:ext cx="868468" cy="485503"/>
                  <a:chOff x="9945000" y="5622965"/>
                  <a:chExt cx="868468" cy="485503"/>
                </a:xfrm>
              </p:grpSpPr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10050117" y="5622965"/>
                    <a:ext cx="7633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dirty="0" smtClean="0">
                        <a:solidFill>
                          <a:srgbClr val="0070C0"/>
                        </a:solidFill>
                      </a:rPr>
                      <a:t>基站</a:t>
                    </a:r>
                    <a:r>
                      <a:rPr lang="en-US" altLang="zh-CN" dirty="0">
                        <a:solidFill>
                          <a:srgbClr val="0070C0"/>
                        </a:solidFill>
                      </a:rPr>
                      <a:t>2</a:t>
                    </a:r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  <p:cxnSp>
                <p:nvCxnSpPr>
                  <p:cNvPr id="17" name="直接箭头连接符 16"/>
                  <p:cNvCxnSpPr/>
                  <p:nvPr/>
                </p:nvCxnSpPr>
                <p:spPr>
                  <a:xfrm flipH="1">
                    <a:off x="9945000" y="5931684"/>
                    <a:ext cx="279376" cy="1767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5111363" y="4135632"/>
              <a:ext cx="1521043" cy="621881"/>
              <a:chOff x="4685416" y="3802257"/>
              <a:chExt cx="1521043" cy="621881"/>
            </a:xfrm>
          </p:grpSpPr>
          <p:sp>
            <p:nvSpPr>
              <p:cNvPr id="25" name="右箭头 24"/>
              <p:cNvSpPr/>
              <p:nvPr/>
            </p:nvSpPr>
            <p:spPr>
              <a:xfrm>
                <a:off x="4685416" y="4171589"/>
                <a:ext cx="1521043" cy="25254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5004974" y="3802257"/>
                <a:ext cx="97672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像素法</a:t>
                </a:r>
                <a:endParaRPr lang="en-US" dirty="0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2488407" y="-75874"/>
            <a:ext cx="7215187" cy="982315"/>
            <a:chOff x="3282519" y="-113121"/>
            <a:chExt cx="5248275" cy="982315"/>
          </a:xfrm>
        </p:grpSpPr>
        <p:sp>
          <p:nvSpPr>
            <p:cNvPr id="28" name="流程图: 手动操作 27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标题 1"/>
            <p:cNvSpPr txBox="1">
              <a:spLocks/>
            </p:cNvSpPr>
            <p:nvPr/>
          </p:nvSpPr>
          <p:spPr>
            <a:xfrm>
              <a:off x="4076469" y="-113121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一、基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9622" y="6219639"/>
            <a:ext cx="1952626" cy="515820"/>
            <a:chOff x="8571932" y="3556764"/>
            <a:chExt cx="1952626" cy="657168"/>
          </a:xfrm>
        </p:grpSpPr>
        <p:sp>
          <p:nvSpPr>
            <p:cNvPr id="32" name="文本框 31"/>
            <p:cNvSpPr txBox="1"/>
            <p:nvPr/>
          </p:nvSpPr>
          <p:spPr>
            <a:xfrm>
              <a:off x="8571932" y="3875378"/>
              <a:ext cx="1952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Qt</a:t>
              </a:r>
              <a:r>
                <a:rPr lang="zh-CN" altLang="en-US" sz="1600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为上位机框架</a:t>
              </a:r>
              <a:endParaRPr lang="en-US" sz="16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33" name="直接箭头连接符 32"/>
            <p:cNvCxnSpPr>
              <a:stCxn id="32" idx="0"/>
            </p:cNvCxnSpPr>
            <p:nvPr/>
          </p:nvCxnSpPr>
          <p:spPr>
            <a:xfrm flipH="1" flipV="1">
              <a:off x="9538721" y="3556764"/>
              <a:ext cx="9524" cy="3186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6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25" y="1311275"/>
            <a:ext cx="10515600" cy="18605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三、对区域进行数据提取（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）矩形组合区域</a:t>
            </a:r>
            <a:endParaRPr lang="en-US" altLang="zh-CN" dirty="0" smtClean="0"/>
          </a:p>
          <a:p>
            <a:pPr>
              <a:lnSpc>
                <a:spcPts val="3600"/>
              </a:lnSpc>
              <a:spcBef>
                <a:spcPts val="1200"/>
              </a:spcBef>
            </a:pPr>
            <a:r>
              <a:rPr lang="zh-CN" altLang="en-US" sz="2400" dirty="0"/>
              <a:t>采用</a:t>
            </a:r>
            <a:r>
              <a:rPr lang="zh-CN" altLang="en-US" sz="2400" dirty="0">
                <a:solidFill>
                  <a:srgbClr val="FF0000"/>
                </a:solidFill>
              </a:rPr>
              <a:t>角点定位排序法</a:t>
            </a:r>
            <a:r>
              <a:rPr lang="zh-CN" altLang="en-US" sz="2400" dirty="0"/>
              <a:t>。</a:t>
            </a:r>
            <a:r>
              <a:rPr lang="en-US" altLang="zh-CN" sz="2400" dirty="0"/>
              <a:t>1</a:t>
            </a:r>
            <a:r>
              <a:rPr lang="zh-CN" altLang="en-US" sz="2400" dirty="0"/>
              <a:t>、利用</a:t>
            </a:r>
            <a:r>
              <a:rPr lang="en-US" altLang="zh-CN" sz="2400" dirty="0" err="1"/>
              <a:t>OpenCV</a:t>
            </a:r>
            <a:r>
              <a:rPr lang="zh-CN" altLang="en-US" sz="2400" dirty="0"/>
              <a:t>检测角点；</a:t>
            </a:r>
            <a:r>
              <a:rPr lang="en-US" altLang="zh-CN" sz="2400" dirty="0"/>
              <a:t>2</a:t>
            </a:r>
            <a:r>
              <a:rPr lang="zh-CN" altLang="en-US" sz="2400" dirty="0"/>
              <a:t>、再利用暴力遍历定位法，将角点进行定位。</a:t>
            </a:r>
            <a:endParaRPr lang="en-US" altLang="zh-CN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2488407" y="-20855"/>
            <a:ext cx="7215187" cy="982315"/>
            <a:chOff x="3282519" y="-58102"/>
            <a:chExt cx="5248275" cy="982315"/>
          </a:xfrm>
        </p:grpSpPr>
        <p:sp>
          <p:nvSpPr>
            <p:cNvPr id="11" name="流程图: 手动操作 10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标题 1"/>
            <p:cNvSpPr txBox="1">
              <a:spLocks/>
            </p:cNvSpPr>
            <p:nvPr/>
          </p:nvSpPr>
          <p:spPr>
            <a:xfrm>
              <a:off x="4388248" y="-58102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>
                  <a:solidFill>
                    <a:schemeClr val="bg1"/>
                  </a:solidFill>
                </a:rPr>
                <a:t>基于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4837" y="3190875"/>
            <a:ext cx="11270000" cy="3157203"/>
            <a:chOff x="411012" y="3546093"/>
            <a:chExt cx="11270000" cy="3157203"/>
          </a:xfrm>
        </p:grpSpPr>
        <p:grpSp>
          <p:nvGrpSpPr>
            <p:cNvPr id="6" name="组合 5"/>
            <p:cNvGrpSpPr/>
            <p:nvPr/>
          </p:nvGrpSpPr>
          <p:grpSpPr>
            <a:xfrm>
              <a:off x="2565515" y="4429540"/>
              <a:ext cx="1238986" cy="442439"/>
              <a:chOff x="2547042" y="4429540"/>
              <a:chExt cx="1238986" cy="442439"/>
            </a:xfrm>
          </p:grpSpPr>
          <p:sp>
            <p:nvSpPr>
              <p:cNvPr id="14" name="右箭头 13"/>
              <p:cNvSpPr/>
              <p:nvPr/>
            </p:nvSpPr>
            <p:spPr>
              <a:xfrm>
                <a:off x="2565515" y="4737317"/>
                <a:ext cx="866858" cy="13466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547042" y="4429540"/>
                <a:ext cx="123898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 smtClean="0"/>
                  <a:t>角点检测</a:t>
                </a:r>
                <a:endParaRPr lang="en-US" sz="1400" dirty="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599442" y="4429540"/>
              <a:ext cx="1238986" cy="442439"/>
              <a:chOff x="2547042" y="4429540"/>
              <a:chExt cx="1238986" cy="442439"/>
            </a:xfrm>
          </p:grpSpPr>
          <p:sp>
            <p:nvSpPr>
              <p:cNvPr id="18" name="右箭头 17"/>
              <p:cNvSpPr/>
              <p:nvPr/>
            </p:nvSpPr>
            <p:spPr>
              <a:xfrm>
                <a:off x="2565515" y="4737317"/>
                <a:ext cx="866858" cy="13466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547042" y="4429540"/>
                <a:ext cx="123898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 smtClean="0"/>
                  <a:t>定位角点</a:t>
                </a:r>
                <a:endParaRPr lang="en-US" sz="1400" dirty="0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11012" y="3546093"/>
              <a:ext cx="2172976" cy="3128812"/>
              <a:chOff x="392539" y="3546093"/>
              <a:chExt cx="2172976" cy="3128812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225" y="3546093"/>
                <a:ext cx="2064182" cy="2651758"/>
              </a:xfrm>
              <a:prstGeom prst="rect">
                <a:avLst/>
              </a:prstGeom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392539" y="6336351"/>
                <a:ext cx="2172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1-7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：矩形组合区域</a:t>
                </a:r>
                <a:endParaRPr 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527955" y="3546093"/>
              <a:ext cx="2089960" cy="3157203"/>
              <a:chOff x="3509482" y="3546093"/>
              <a:chExt cx="2089960" cy="3157203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482" y="3546093"/>
                <a:ext cx="2064182" cy="2651758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3553502" y="6364742"/>
                <a:ext cx="2045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1-8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角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点检测图</a:t>
                </a:r>
                <a:endParaRPr 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594739" y="3546093"/>
              <a:ext cx="2141832" cy="3157203"/>
              <a:chOff x="6594739" y="3546093"/>
              <a:chExt cx="2141832" cy="3157203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4739" y="3546093"/>
                <a:ext cx="2064181" cy="2651758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6690631" y="6364742"/>
                <a:ext cx="2045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1-9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：角点定位图</a:t>
                </a:r>
                <a:endParaRPr 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9203884" y="3546093"/>
              <a:ext cx="2477128" cy="3157203"/>
              <a:chOff x="9203884" y="3546093"/>
              <a:chExt cx="2477128" cy="3157203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10528" y="3546093"/>
                <a:ext cx="2063840" cy="2651758"/>
              </a:xfrm>
              <a:prstGeom prst="rect">
                <a:avLst/>
              </a:prstGeom>
            </p:spPr>
          </p:pic>
          <p:sp>
            <p:nvSpPr>
              <p:cNvPr id="26" name="文本框 25"/>
              <p:cNvSpPr txBox="1"/>
              <p:nvPr/>
            </p:nvSpPr>
            <p:spPr>
              <a:xfrm>
                <a:off x="9203884" y="6364742"/>
                <a:ext cx="24771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图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1-10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：原始角点编号图</a:t>
                </a:r>
                <a:endParaRPr 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2488407" y="-75874"/>
            <a:ext cx="7215187" cy="982315"/>
            <a:chOff x="3282519" y="-113121"/>
            <a:chExt cx="5248275" cy="982315"/>
          </a:xfrm>
        </p:grpSpPr>
        <p:sp>
          <p:nvSpPr>
            <p:cNvPr id="33" name="流程图: 手动操作 32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标题 1"/>
            <p:cNvSpPr txBox="1">
              <a:spLocks/>
            </p:cNvSpPr>
            <p:nvPr/>
          </p:nvSpPr>
          <p:spPr>
            <a:xfrm>
              <a:off x="4076469" y="-113121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一、基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32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250" y="1151472"/>
            <a:ext cx="10458450" cy="22036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zh-CN" altLang="en-US" sz="2400" dirty="0" smtClean="0"/>
              <a:t>、角点顺时针排序。利用图论的</a:t>
            </a:r>
            <a:r>
              <a:rPr lang="zh-CN" altLang="en-US" sz="2400" dirty="0" smtClean="0">
                <a:solidFill>
                  <a:srgbClr val="FF0000"/>
                </a:solidFill>
              </a:rPr>
              <a:t>邻接矩阵</a:t>
            </a:r>
            <a:r>
              <a:rPr lang="zh-CN" altLang="en-US" sz="2400" dirty="0" smtClean="0"/>
              <a:t>和</a:t>
            </a:r>
            <a:r>
              <a:rPr lang="zh-CN" altLang="en-US" sz="2400" dirty="0" smtClean="0">
                <a:solidFill>
                  <a:srgbClr val="FF0000"/>
                </a:solidFill>
              </a:rPr>
              <a:t>深度优先搜索算法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ts val="28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利用</a:t>
            </a:r>
            <a:r>
              <a:rPr lang="en-US" altLang="zh-CN" sz="2000" dirty="0" err="1" smtClean="0"/>
              <a:t>OpenCV</a:t>
            </a:r>
            <a:r>
              <a:rPr lang="zh-CN" altLang="en-US" sz="2000" dirty="0" smtClean="0"/>
              <a:t>将区域的直线检测出来，并和角点一起构成邻接矩阵。</a:t>
            </a:r>
          </a:p>
          <a:p>
            <a:pPr>
              <a:lnSpc>
                <a:spcPts val="28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根据顺时针排序的效果，结合深度优先搜索算法思想，选出</a:t>
            </a:r>
            <a:r>
              <a:rPr lang="zh-CN" altLang="en-US" sz="2000" dirty="0" smtClean="0">
                <a:solidFill>
                  <a:schemeClr val="accent2"/>
                </a:solidFill>
              </a:rPr>
              <a:t>第一、第二个顶点</a:t>
            </a:r>
            <a:r>
              <a:rPr lang="zh-CN" altLang="en-US" sz="2000" dirty="0" smtClean="0"/>
              <a:t>即可，第一个顶点为左下角点，第二个顶点就利用顺时针判别法进行筛选。然后从第二个点进行深度优先搜索排序剩余的点。</a:t>
            </a:r>
            <a:endParaRPr lang="en-US" altLang="zh-CN" sz="2000" dirty="0" smtClean="0"/>
          </a:p>
        </p:txBody>
      </p:sp>
      <p:grpSp>
        <p:nvGrpSpPr>
          <p:cNvPr id="6" name="组合 5"/>
          <p:cNvGrpSpPr/>
          <p:nvPr/>
        </p:nvGrpSpPr>
        <p:grpSpPr>
          <a:xfrm>
            <a:off x="8141865" y="4065270"/>
            <a:ext cx="2692582" cy="2850455"/>
            <a:chOff x="8661218" y="4084320"/>
            <a:chExt cx="2692582" cy="2850455"/>
          </a:xfrm>
        </p:grpSpPr>
        <p:pic>
          <p:nvPicPr>
            <p:cNvPr id="11" name="图片 10" descr="顺时针判别图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8" t="9168" r="9171" b="14509"/>
            <a:stretch/>
          </p:blipFill>
          <p:spPr bwMode="auto">
            <a:xfrm>
              <a:off x="8661218" y="4084320"/>
              <a:ext cx="2520588" cy="22656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8876672" y="6350000"/>
              <a:ext cx="2477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图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1-13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顺时针判别图</a:t>
              </a:r>
              <a:endParaRPr 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81462" y="3375718"/>
            <a:ext cx="5829566" cy="3540007"/>
            <a:chOff x="1229087" y="3394768"/>
            <a:chExt cx="5829566" cy="354000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9087" y="3394768"/>
              <a:ext cx="5790476" cy="324761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99547" y="6350000"/>
              <a:ext cx="2477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图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1-11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：直线和角点</a:t>
              </a:r>
              <a:endParaRPr 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76675" y="6346825"/>
              <a:ext cx="31819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图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1-12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：线与点对应的邻接矩阵</a:t>
              </a:r>
              <a:endParaRPr 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488407" y="-20855"/>
            <a:ext cx="7215187" cy="982315"/>
            <a:chOff x="3282519" y="-58102"/>
            <a:chExt cx="5248275" cy="982315"/>
          </a:xfrm>
        </p:grpSpPr>
        <p:sp>
          <p:nvSpPr>
            <p:cNvPr id="17" name="流程图: 手动操作 16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标题 1"/>
            <p:cNvSpPr txBox="1">
              <a:spLocks/>
            </p:cNvSpPr>
            <p:nvPr/>
          </p:nvSpPr>
          <p:spPr>
            <a:xfrm>
              <a:off x="4388248" y="-58102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>
                  <a:solidFill>
                    <a:schemeClr val="bg1"/>
                  </a:solidFill>
                </a:rPr>
                <a:t>基于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488407" y="-75874"/>
            <a:ext cx="7215187" cy="982315"/>
            <a:chOff x="3282519" y="-113121"/>
            <a:chExt cx="5248275" cy="982315"/>
          </a:xfrm>
        </p:grpSpPr>
        <p:sp>
          <p:nvSpPr>
            <p:cNvPr id="20" name="流程图: 手动操作 19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076469" y="-113121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一、基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5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1338" y="1375106"/>
            <a:ext cx="6426504" cy="9254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000" dirty="0"/>
              <a:t>角点定位排序法的结果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4" y="2438106"/>
            <a:ext cx="5954898" cy="4061437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7200080" y="1951701"/>
            <a:ext cx="4306120" cy="4290961"/>
            <a:chOff x="7209605" y="2422861"/>
            <a:chExt cx="4306120" cy="4290961"/>
          </a:xfrm>
        </p:grpSpPr>
        <p:sp>
          <p:nvSpPr>
            <p:cNvPr id="5" name="文本框 4"/>
            <p:cNvSpPr txBox="1"/>
            <p:nvPr/>
          </p:nvSpPr>
          <p:spPr>
            <a:xfrm>
              <a:off x="7209605" y="6129047"/>
              <a:ext cx="4306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图</a:t>
              </a:r>
              <a:r>
                <a: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1-14</a:t>
              </a:r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en-US" altLang="zh-CN" sz="16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Qt</a:t>
              </a:r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根据排好序的角点绘制相应的图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像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/>
              </a:r>
              <a:b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</a:b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用于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UWB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室内定位</a:t>
              </a:r>
              <a:endParaRPr 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304027" y="2422861"/>
              <a:ext cx="3753836" cy="3605352"/>
              <a:chOff x="7261135" y="2457041"/>
              <a:chExt cx="3753836" cy="360535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0871" y="2457041"/>
                <a:ext cx="2994100" cy="3605352"/>
              </a:xfrm>
              <a:prstGeom prst="rect">
                <a:avLst/>
              </a:prstGeom>
            </p:spPr>
          </p:pic>
          <p:grpSp>
            <p:nvGrpSpPr>
              <p:cNvPr id="7" name="组合 6"/>
              <p:cNvGrpSpPr/>
              <p:nvPr/>
            </p:nvGrpSpPr>
            <p:grpSpPr>
              <a:xfrm>
                <a:off x="7261135" y="2943446"/>
                <a:ext cx="949389" cy="420379"/>
                <a:chOff x="6972480" y="4038563"/>
                <a:chExt cx="949389" cy="420379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6972480" y="4089610"/>
                  <a:ext cx="7633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rgbClr val="0070C0"/>
                      </a:solidFill>
                    </a:rPr>
                    <a:t>基站</a:t>
                  </a:r>
                  <a:r>
                    <a:rPr lang="en-US" altLang="zh-CN" dirty="0">
                      <a:solidFill>
                        <a:srgbClr val="0070C0"/>
                      </a:solidFill>
                    </a:rPr>
                    <a:t>1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9" name="直接箭头连接符 8"/>
                <p:cNvCxnSpPr/>
                <p:nvPr/>
              </p:nvCxnSpPr>
              <p:spPr>
                <a:xfrm flipV="1">
                  <a:off x="7644020" y="4038563"/>
                  <a:ext cx="277849" cy="1465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组合 9"/>
              <p:cNvGrpSpPr/>
              <p:nvPr/>
            </p:nvGrpSpPr>
            <p:grpSpPr>
              <a:xfrm>
                <a:off x="7354475" y="5333018"/>
                <a:ext cx="949390" cy="417096"/>
                <a:chOff x="6972479" y="5759867"/>
                <a:chExt cx="949390" cy="417096"/>
              </a:xfrm>
            </p:grpSpPr>
            <p:sp>
              <p:nvSpPr>
                <p:cNvPr id="11" name="文本框 10"/>
                <p:cNvSpPr txBox="1"/>
                <p:nvPr/>
              </p:nvSpPr>
              <p:spPr>
                <a:xfrm>
                  <a:off x="6972479" y="5759867"/>
                  <a:ext cx="7633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rgbClr val="0070C0"/>
                      </a:solidFill>
                    </a:rPr>
                    <a:t>基站</a:t>
                  </a:r>
                  <a:r>
                    <a:rPr lang="en-US" altLang="zh-CN" dirty="0" smtClean="0">
                      <a:solidFill>
                        <a:srgbClr val="0070C0"/>
                      </a:solidFill>
                    </a:rPr>
                    <a:t>0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12" name="直接箭头连接符 11"/>
                <p:cNvCxnSpPr/>
                <p:nvPr/>
              </p:nvCxnSpPr>
              <p:spPr>
                <a:xfrm>
                  <a:off x="7561571" y="6077046"/>
                  <a:ext cx="360298" cy="999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9795687" y="5256443"/>
                <a:ext cx="868468" cy="485503"/>
                <a:chOff x="9945000" y="5622965"/>
                <a:chExt cx="868468" cy="485503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10050117" y="5622965"/>
                  <a:ext cx="7633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rgbClr val="0070C0"/>
                      </a:solidFill>
                    </a:rPr>
                    <a:t>基站</a:t>
                  </a:r>
                  <a:r>
                    <a:rPr lang="en-US" altLang="zh-CN" dirty="0">
                      <a:solidFill>
                        <a:srgbClr val="0070C0"/>
                      </a:solidFill>
                    </a:rPr>
                    <a:t>2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15" name="直接箭头连接符 14"/>
                <p:cNvCxnSpPr/>
                <p:nvPr/>
              </p:nvCxnSpPr>
              <p:spPr>
                <a:xfrm flipH="1">
                  <a:off x="9945000" y="5931684"/>
                  <a:ext cx="279376" cy="1767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" name="组合 16"/>
          <p:cNvGrpSpPr/>
          <p:nvPr/>
        </p:nvGrpSpPr>
        <p:grpSpPr>
          <a:xfrm>
            <a:off x="2488407" y="-20855"/>
            <a:ext cx="7215187" cy="982315"/>
            <a:chOff x="3282519" y="-58102"/>
            <a:chExt cx="5248275" cy="982315"/>
          </a:xfrm>
        </p:grpSpPr>
        <p:sp>
          <p:nvSpPr>
            <p:cNvPr id="18" name="流程图: 手动操作 17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标题 1"/>
            <p:cNvSpPr txBox="1">
              <a:spLocks/>
            </p:cNvSpPr>
            <p:nvPr/>
          </p:nvSpPr>
          <p:spPr>
            <a:xfrm>
              <a:off x="4388248" y="-58102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>
                  <a:solidFill>
                    <a:schemeClr val="bg1"/>
                  </a:solidFill>
                </a:rPr>
                <a:t>基于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88407" y="-75874"/>
            <a:ext cx="7215187" cy="982315"/>
            <a:chOff x="3282519" y="-113121"/>
            <a:chExt cx="5248275" cy="982315"/>
          </a:xfrm>
        </p:grpSpPr>
        <p:sp>
          <p:nvSpPr>
            <p:cNvPr id="24" name="流程图: 手动操作 23"/>
            <p:cNvSpPr/>
            <p:nvPr/>
          </p:nvSpPr>
          <p:spPr>
            <a:xfrm>
              <a:off x="3282519" y="-45825"/>
              <a:ext cx="5248275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标题 1"/>
            <p:cNvSpPr txBox="1">
              <a:spLocks/>
            </p:cNvSpPr>
            <p:nvPr/>
          </p:nvSpPr>
          <p:spPr>
            <a:xfrm>
              <a:off x="4076469" y="-113121"/>
              <a:ext cx="3762375" cy="98231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一、基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于</a:t>
              </a:r>
              <a:r>
                <a:rPr lang="en-US" altLang="zh-CN" sz="2500" b="1" dirty="0" err="1">
                  <a:solidFill>
                    <a:schemeClr val="bg1"/>
                  </a:solidFill>
                </a:rPr>
                <a:t>OpenCV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的工程图数据提取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0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309831"/>
            <a:ext cx="10343606" cy="1831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一、数据预处理</a:t>
            </a:r>
            <a:endParaRPr lang="en-US" altLang="zh-CN" dirty="0"/>
          </a:p>
          <a:p>
            <a:r>
              <a:rPr lang="zh-CN" altLang="en-US" sz="2400" dirty="0"/>
              <a:t>将像</a:t>
            </a:r>
            <a:r>
              <a:rPr lang="zh-CN" altLang="en-US" sz="2400" dirty="0" smtClean="0"/>
              <a:t>素换算为</a:t>
            </a:r>
            <a:r>
              <a:rPr lang="zh-CN" altLang="en-US" sz="2400" dirty="0"/>
              <a:t>毫米。</a:t>
            </a:r>
            <a:endParaRPr lang="en-US" altLang="zh-CN" sz="2400" dirty="0"/>
          </a:p>
          <a:p>
            <a:pPr>
              <a:lnSpc>
                <a:spcPts val="28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sz="2000" dirty="0"/>
              <a:t>假如工程图纸比例为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50</a:t>
            </a:r>
            <a:r>
              <a:rPr lang="zh-CN" altLang="en-US" sz="2000" dirty="0"/>
              <a:t>，用户电脑的分辨率为：</a:t>
            </a:r>
            <a:r>
              <a:rPr lang="en-US" altLang="zh-CN" sz="2000" dirty="0"/>
              <a:t>1920x1080</a:t>
            </a:r>
            <a:r>
              <a:rPr lang="zh-CN" altLang="en-US" sz="2000" dirty="0"/>
              <a:t>，电脑尺寸为：</a:t>
            </a:r>
            <a:r>
              <a:rPr lang="en-US" altLang="zh-CN" sz="2000" dirty="0"/>
              <a:t>15.6</a:t>
            </a:r>
            <a:r>
              <a:rPr lang="zh-CN" altLang="en-US" sz="2000" dirty="0"/>
              <a:t>英寸，那么每个像素点占了</a:t>
            </a:r>
            <a:r>
              <a:rPr lang="en-US" altLang="zh-CN" sz="2000" dirty="0"/>
              <a:t>0.1799</a:t>
            </a:r>
            <a:r>
              <a:rPr lang="zh-CN" altLang="en-US" sz="2000" dirty="0"/>
              <a:t>毫米。</a:t>
            </a:r>
            <a:endParaRPr lang="en-US" altLang="zh-CN" sz="20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981905" y="-98414"/>
            <a:ext cx="8228190" cy="1027395"/>
            <a:chOff x="2488407" y="-98414"/>
            <a:chExt cx="7569993" cy="1027395"/>
          </a:xfrm>
        </p:grpSpPr>
        <p:sp>
          <p:nvSpPr>
            <p:cNvPr id="11" name="流程图: 手动操作 10"/>
            <p:cNvSpPr/>
            <p:nvPr/>
          </p:nvSpPr>
          <p:spPr>
            <a:xfrm>
              <a:off x="2488407" y="-8578"/>
              <a:ext cx="7569993" cy="847725"/>
            </a:xfrm>
            <a:prstGeom prst="flowChartManualOperation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标题 1"/>
            <p:cNvSpPr txBox="1">
              <a:spLocks/>
            </p:cNvSpPr>
            <p:nvPr/>
          </p:nvSpPr>
          <p:spPr>
            <a:xfrm>
              <a:off x="3589770" y="-98414"/>
              <a:ext cx="5855458" cy="1027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500" b="1" dirty="0" smtClean="0">
                  <a:solidFill>
                    <a:schemeClr val="bg1"/>
                  </a:solidFill>
                </a:rPr>
                <a:t>二、工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程图数据在</a:t>
              </a:r>
              <a:r>
                <a:rPr lang="en-US" altLang="zh-CN" sz="2500" b="1" dirty="0">
                  <a:solidFill>
                    <a:schemeClr val="bg1"/>
                  </a:solidFill>
                </a:rPr>
                <a:t>UWB</a:t>
              </a:r>
              <a:r>
                <a:rPr lang="zh-CN" altLang="en-US" sz="2500" b="1" dirty="0">
                  <a:solidFill>
                    <a:schemeClr val="bg1"/>
                  </a:solidFill>
                </a:rPr>
                <a:t>中定位系统的应用</a:t>
              </a:r>
              <a:endParaRPr lang="en-US" sz="25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443" y="4192728"/>
            <a:ext cx="4971751" cy="116190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011691" y="3792536"/>
            <a:ext cx="3646035" cy="2381248"/>
            <a:chOff x="78241" y="4467225"/>
            <a:chExt cx="3646035" cy="2381248"/>
          </a:xfrm>
        </p:grpSpPr>
        <p:sp>
          <p:nvSpPr>
            <p:cNvPr id="7" name="矩形 6"/>
            <p:cNvSpPr/>
            <p:nvPr/>
          </p:nvSpPr>
          <p:spPr>
            <a:xfrm>
              <a:off x="1175657" y="4467225"/>
              <a:ext cx="2548618" cy="14807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左大括号 14"/>
            <p:cNvSpPr/>
            <p:nvPr/>
          </p:nvSpPr>
          <p:spPr>
            <a:xfrm>
              <a:off x="828675" y="4495327"/>
              <a:ext cx="219075" cy="139500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8241" y="5053538"/>
              <a:ext cx="7735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1080</a:t>
              </a:r>
            </a:p>
            <a:p>
              <a:r>
                <a:rPr lang="en-US" altLang="zh-CN" dirty="0" smtClean="0"/>
                <a:t>pixels</a:t>
              </a:r>
              <a:endParaRPr lang="en-US" dirty="0"/>
            </a:p>
          </p:txBody>
        </p:sp>
        <p:sp>
          <p:nvSpPr>
            <p:cNvPr id="17" name="左大括号 16"/>
            <p:cNvSpPr/>
            <p:nvPr/>
          </p:nvSpPr>
          <p:spPr>
            <a:xfrm rot="16200000">
              <a:off x="2254704" y="4950276"/>
              <a:ext cx="390525" cy="254861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09921" y="6479141"/>
              <a:ext cx="1488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1920 pixel</a:t>
              </a:r>
              <a:r>
                <a:rPr lang="en-US" altLang="zh-CN" dirty="0"/>
                <a:t>s</a:t>
              </a:r>
              <a:endParaRPr lang="en-US" altLang="zh-CN" dirty="0" smtClean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H="1">
              <a:off x="1175656" y="5376703"/>
              <a:ext cx="939192" cy="513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2127263" y="5053538"/>
              <a:ext cx="853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15.6’’</a:t>
              </a:r>
              <a:endParaRPr lang="en-US" dirty="0"/>
            </a:p>
          </p:txBody>
        </p:sp>
        <p:cxnSp>
          <p:nvCxnSpPr>
            <p:cNvPr id="24" name="直接箭头连接符 23"/>
            <p:cNvCxnSpPr/>
            <p:nvPr/>
          </p:nvCxnSpPr>
          <p:spPr>
            <a:xfrm flipV="1">
              <a:off x="2828925" y="4495327"/>
              <a:ext cx="895350" cy="558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685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1227</Words>
  <Application>Microsoft Office PowerPoint</Application>
  <PresentationFormat>宽屏</PresentationFormat>
  <Paragraphs>108</Paragraphs>
  <Slides>14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仿宋</vt:lpstr>
      <vt:lpstr>新宋体</vt:lpstr>
      <vt:lpstr>等线</vt:lpstr>
      <vt:lpstr>等线 Light</vt:lpstr>
      <vt:lpstr>黑体</vt:lpstr>
      <vt:lpstr>Arial</vt:lpstr>
      <vt:lpstr>Calibri</vt:lpstr>
      <vt:lpstr>Calibri Light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俊杰</dc:creator>
  <cp:lastModifiedBy>陈 俊杰</cp:lastModifiedBy>
  <cp:revision>104</cp:revision>
  <dcterms:created xsi:type="dcterms:W3CDTF">2019-05-02T02:06:50Z</dcterms:created>
  <dcterms:modified xsi:type="dcterms:W3CDTF">2019-05-09T03:14:40Z</dcterms:modified>
</cp:coreProperties>
</file>